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6"/>
  </p:notesMasterIdLst>
  <p:sldIdLst>
    <p:sldId id="256" r:id="rId2"/>
    <p:sldId id="357" r:id="rId3"/>
    <p:sldId id="358" r:id="rId4"/>
    <p:sldId id="355" r:id="rId5"/>
    <p:sldId id="373" r:id="rId6"/>
    <p:sldId id="381" r:id="rId7"/>
    <p:sldId id="374" r:id="rId8"/>
    <p:sldId id="369" r:id="rId9"/>
    <p:sldId id="379" r:id="rId10"/>
    <p:sldId id="380" r:id="rId11"/>
    <p:sldId id="383" r:id="rId12"/>
    <p:sldId id="384" r:id="rId13"/>
    <p:sldId id="385" r:id="rId14"/>
    <p:sldId id="339" r:id="rId15"/>
    <p:sldId id="382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17029-BEB2-4114-939D-62C10B201D90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A62E-FAA5-4B88-9430-EC392A1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2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94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3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88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75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58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2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16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31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3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2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2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1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0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67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8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AD63D-68A0-43F9-A7D4-87C2D4C8AF0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68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Emendas/Emc/emc53.htm#art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Emendas/Emc/emc108.htm#art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legislacao/1035083/lei-de-diretrizes-e-bases-lei-9394-96" TargetMode="External"/><Relationship Id="rId2" Type="http://schemas.openxmlformats.org/officeDocument/2006/relationships/hyperlink" Target="https://www.jusbrasil.com.br/legislacao/188546065/constitui%C3%A7%C3%A3o-federal-constitui%C3%A7%C3%A3o-da-republica-federativa-do-brasil-19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91201" y="957622"/>
            <a:ext cx="9755187" cy="2766528"/>
          </a:xfrm>
        </p:spPr>
        <p:txBody>
          <a:bodyPr/>
          <a:lstStyle/>
          <a:p>
            <a:r>
              <a:rPr lang="pt-BR" dirty="0" smtClean="0"/>
              <a:t>PRINCIPAIS LEIS DA EDUCAÇÃO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83062" y="3770681"/>
            <a:ext cx="9755187" cy="550333"/>
          </a:xfrm>
        </p:spPr>
        <p:txBody>
          <a:bodyPr/>
          <a:lstStyle/>
          <a:p>
            <a:r>
              <a:rPr lang="pt-BR" sz="3600" dirty="0" smtClean="0"/>
              <a:t>Socorro </a:t>
            </a:r>
            <a:r>
              <a:rPr lang="pt-BR" sz="3600" dirty="0" err="1" smtClean="0"/>
              <a:t>bentes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4041058" y="4938252"/>
            <a:ext cx="904567" cy="953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2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09368" y="442453"/>
            <a:ext cx="923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EDUCAÇÃO – Art. 205</a:t>
            </a:r>
            <a:endParaRPr lang="pt-BR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4601503" y="2551469"/>
            <a:ext cx="2526883" cy="14898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 da sociedade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1091381" y="4168878"/>
            <a:ext cx="9478296" cy="13765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Pleno desenvolvimento </a:t>
            </a:r>
            <a:r>
              <a:rPr lang="pt-B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pessoa</a:t>
            </a:r>
          </a:p>
          <a:p>
            <a:pPr algn="ctr"/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Preparo para </a:t>
            </a:r>
            <a:r>
              <a:rPr lang="pt-B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exercício da cidadania</a:t>
            </a:r>
          </a:p>
          <a:p>
            <a:pPr algn="ctr"/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para </a:t>
            </a:r>
            <a:r>
              <a:rPr lang="pt-B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</a:t>
            </a:r>
            <a:endParaRPr lang="pt-BR" sz="3000" b="1" dirty="0">
              <a:solidFill>
                <a:schemeClr val="tx1"/>
              </a:solidFill>
            </a:endParaRPr>
          </a:p>
        </p:txBody>
      </p:sp>
      <p:sp>
        <p:nvSpPr>
          <p:cNvPr id="12" name="Texto Explicativo Retangular 11"/>
          <p:cNvSpPr/>
          <p:nvPr/>
        </p:nvSpPr>
        <p:spPr>
          <a:xfrm>
            <a:off x="1032373" y="1320052"/>
            <a:ext cx="3519970" cy="1612485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</a:p>
          <a:p>
            <a:pPr algn="ctr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 Explicativo Retangular 13"/>
          <p:cNvSpPr/>
          <p:nvPr/>
        </p:nvSpPr>
        <p:spPr>
          <a:xfrm>
            <a:off x="7167716" y="1324969"/>
            <a:ext cx="3500284" cy="1612485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</a:t>
            </a:r>
          </a:p>
          <a:p>
            <a:pPr algn="ctr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 FAMÍLIA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2639954" y="1922213"/>
            <a:ext cx="201570" cy="39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142270" y="1573161"/>
            <a:ext cx="151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Art. </a:t>
            </a:r>
            <a:r>
              <a:rPr lang="pt-BR" dirty="0" smtClean="0">
                <a:solidFill>
                  <a:srgbClr val="FF0000"/>
                </a:solidFill>
              </a:rPr>
              <a:t>1º</a:t>
            </a:r>
          </a:p>
          <a:p>
            <a:pPr algn="ctr"/>
            <a:r>
              <a:rPr lang="pt-BR" dirty="0" smtClean="0"/>
              <a:t>Fundamentos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32373" y="3146319"/>
            <a:ext cx="351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Art. </a:t>
            </a:r>
            <a:r>
              <a:rPr lang="pt-BR" dirty="0" smtClean="0">
                <a:solidFill>
                  <a:srgbClr val="FF0000"/>
                </a:solidFill>
              </a:rPr>
              <a:t>6º</a:t>
            </a:r>
          </a:p>
          <a:p>
            <a:pPr algn="ctr"/>
            <a:r>
              <a:rPr lang="pt-BR" dirty="0" smtClean="0"/>
              <a:t>Direito social básico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777315" y="3151236"/>
            <a:ext cx="238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Art. </a:t>
            </a:r>
            <a:r>
              <a:rPr lang="pt-BR" dirty="0" smtClean="0">
                <a:solidFill>
                  <a:srgbClr val="FF0000"/>
                </a:solidFill>
              </a:rPr>
              <a:t>3º</a:t>
            </a:r>
          </a:p>
          <a:p>
            <a:pPr algn="ctr"/>
            <a:r>
              <a:rPr lang="pt-BR" dirty="0" smtClean="0"/>
              <a:t>Objetivos  </a:t>
            </a:r>
            <a:endParaRPr lang="pt-BR" dirty="0"/>
          </a:p>
        </p:txBody>
      </p:sp>
      <p:sp>
        <p:nvSpPr>
          <p:cNvPr id="21" name="Seta para Baixo 20"/>
          <p:cNvSpPr/>
          <p:nvPr/>
        </p:nvSpPr>
        <p:spPr>
          <a:xfrm>
            <a:off x="8829385" y="1927133"/>
            <a:ext cx="201570" cy="39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7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43665" y="1759983"/>
            <a:ext cx="9045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caput do Art. 205 da Constituição Federal trata sobre a educação. Sobre esse assunto, assinale a alternativa correta: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 smtClean="0"/>
              <a:t>	</a:t>
            </a:r>
            <a:endParaRPr lang="pt-B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2219" y="796422"/>
            <a:ext cx="983225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O Art. 205 da CF diz que: a educação, direito de todos e dever somente do Estado, será promovida e incentivada com a colaboração da sociedade, visando o pleno desenvolvimento da pessoa, seu preparo para o exercício da cidadania e sua qualificação para o trabalho;</a:t>
            </a:r>
          </a:p>
          <a:p>
            <a:pPr algn="just"/>
            <a:endParaRPr lang="pt-BR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O Art. 205 da CF diz que: direito de todos e dever da família</a:t>
            </a: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será promovida </a:t>
            </a: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e incentivada com a colaboração da sociedade, visando o pleno desenvolvimento da pessoa, seu preparo para o exercício da cidadania e sua qualificação para o trabalho;</a:t>
            </a:r>
          </a:p>
          <a:p>
            <a:pPr marL="342900" indent="-342900" algn="just">
              <a:buAutoNum type="alphaUcPeriod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 smtClean="0"/>
              <a:t>	</a:t>
            </a:r>
            <a:endParaRPr lang="pt-B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7085" y="757091"/>
            <a:ext cx="98322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O Art. 205 da CF diz que: a educação, direito de todos e dever de alguns e dever da família, será promovida e incentivada com a colaboração da sociedade, visando o pleno desenvolvimento da pessoa, seu preparo para o exercício da cidadania e sua qualificação para o trabalho;</a:t>
            </a:r>
          </a:p>
          <a:p>
            <a:pPr algn="just"/>
            <a:endParaRPr lang="pt-B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O Art. 205 da CF diz que: direito de todos e dever do Estado e da família</a:t>
            </a: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será promovida </a:t>
            </a: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e incentivada com a colaboração da sociedade, visando o pleno desenvolvimento da pessoa, seu preparo para o exercício da cidadania e sua qualificação para o trabalho;</a:t>
            </a:r>
          </a:p>
          <a:p>
            <a:pPr marL="342900" indent="-342900" algn="just">
              <a:buAutoNum type="alphaUcPeriod"/>
            </a:pPr>
            <a:endParaRPr lang="pt-BR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 smtClean="0"/>
              <a:t>	</a:t>
            </a:r>
            <a:endParaRPr lang="pt-B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3" name="Retângulo com Canto Diagonal Aparado 2"/>
          <p:cNvSpPr/>
          <p:nvPr/>
        </p:nvSpPr>
        <p:spPr>
          <a:xfrm>
            <a:off x="1366684" y="875071"/>
            <a:ext cx="8957186" cy="404105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DO </a:t>
            </a:r>
            <a:r>
              <a:rPr lang="pt-BR" sz="4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</a:p>
          <a:p>
            <a:pPr algn="ctr"/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6581" y="1327358"/>
            <a:ext cx="101665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igualdade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condições para o acesso e permanência na escola;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aprender, ensinar, pesquisar e divulgar o pensamento, a arte e o saber;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pluralismo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ideias e de concepções pedagógicas, e coexistência de instituições públicas e privadas de ensino;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gratuidade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 ensino público em estabelecimentos oficiais;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valorização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dos profissionais da educação escolar, garantidos, na forma da lei, planos de carreira, com ingresso exclusivamente por concurso público de provas e títulos, aos das redes públicas;          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gestão democrática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ensino público, na forma da lei;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padrão de qualidade.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piso salarial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profissional nacional para os profissionais da educação escolar pública, nos termos de lei federal.          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 direito à educação e à aprendizagem ao longo da vida.       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15845" y="2133603"/>
            <a:ext cx="9360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Igualdade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condições para o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permanência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escola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99535" y="1347022"/>
            <a:ext cx="9655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Aprender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Ensinar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Pesquisar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Divulgar 			o pensamento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a arte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o saber</a:t>
            </a: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5039036" y="4031219"/>
            <a:ext cx="875071" cy="28513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5039036" y="4655571"/>
            <a:ext cx="875071" cy="28513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112772" y="5279923"/>
            <a:ext cx="816077" cy="2753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3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60206" y="1740311"/>
            <a:ext cx="9615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Pluralismo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ideias e de concepções pedagógicas, e coexistência de instituições públicas e privadas de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6013" y="1877964"/>
            <a:ext cx="9320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Gratuidade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ensino público em estabelecimentos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oficiais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52052" y="354870"/>
            <a:ext cx="981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CONCURSOS 2019 e 2020 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886691" y="914404"/>
          <a:ext cx="9892145" cy="4662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8553">
                  <a:extLst>
                    <a:ext uri="{9D8B030D-6E8A-4147-A177-3AD203B41FA5}">
                      <a16:colId xmlns:a16="http://schemas.microsoft.com/office/drawing/2014/main" val="2128051177"/>
                    </a:ext>
                  </a:extLst>
                </a:gridCol>
                <a:gridCol w="908969">
                  <a:extLst>
                    <a:ext uri="{9D8B030D-6E8A-4147-A177-3AD203B41FA5}">
                      <a16:colId xmlns:a16="http://schemas.microsoft.com/office/drawing/2014/main" val="4102993624"/>
                    </a:ext>
                  </a:extLst>
                </a:gridCol>
                <a:gridCol w="1007205">
                  <a:extLst>
                    <a:ext uri="{9D8B030D-6E8A-4147-A177-3AD203B41FA5}">
                      <a16:colId xmlns:a16="http://schemas.microsoft.com/office/drawing/2014/main" val="1128254196"/>
                    </a:ext>
                  </a:extLst>
                </a:gridCol>
                <a:gridCol w="1054037">
                  <a:extLst>
                    <a:ext uri="{9D8B030D-6E8A-4147-A177-3AD203B41FA5}">
                      <a16:colId xmlns:a16="http://schemas.microsoft.com/office/drawing/2014/main" val="4205981340"/>
                    </a:ext>
                  </a:extLst>
                </a:gridCol>
                <a:gridCol w="1126069">
                  <a:extLst>
                    <a:ext uri="{9D8B030D-6E8A-4147-A177-3AD203B41FA5}">
                      <a16:colId xmlns:a16="http://schemas.microsoft.com/office/drawing/2014/main" val="1571387319"/>
                    </a:ext>
                  </a:extLst>
                </a:gridCol>
                <a:gridCol w="1016767">
                  <a:extLst>
                    <a:ext uri="{9D8B030D-6E8A-4147-A177-3AD203B41FA5}">
                      <a16:colId xmlns:a16="http://schemas.microsoft.com/office/drawing/2014/main" val="2981063435"/>
                    </a:ext>
                  </a:extLst>
                </a:gridCol>
                <a:gridCol w="1164524">
                  <a:extLst>
                    <a:ext uri="{9D8B030D-6E8A-4147-A177-3AD203B41FA5}">
                      <a16:colId xmlns:a16="http://schemas.microsoft.com/office/drawing/2014/main" val="689991847"/>
                    </a:ext>
                  </a:extLst>
                </a:gridCol>
                <a:gridCol w="1006021">
                  <a:extLst>
                    <a:ext uri="{9D8B030D-6E8A-4147-A177-3AD203B41FA5}">
                      <a16:colId xmlns:a16="http://schemas.microsoft.com/office/drawing/2014/main" val="657699847"/>
                    </a:ext>
                  </a:extLst>
                </a:gridCol>
              </a:tblGrid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70991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AUTORES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108404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LDB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01610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912478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TENDENCIAS 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983753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PPP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pt-B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661391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051928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DCN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B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223721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B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833861"/>
                  </a:ext>
                </a:extLst>
              </a:tr>
              <a:tr h="389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DIDÁTICA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492763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632635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950745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CONSTITUIÇÃO</a:t>
                      </a:r>
                      <a:r>
                        <a:rPr lang="pt-BR" sz="19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835545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CURRÍCULO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222311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BNCC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39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1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58529" y="1563333"/>
            <a:ext cx="94193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Valorização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profissionais da educação escolar, garantidos, na forma da lei, planos de carreira, com ingresso exclusivamente por concurso público de provas e títulos, aos das redes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6013" y="1907459"/>
            <a:ext cx="9271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democrática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do ensino público, na forma da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    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14167" y="2507230"/>
            <a:ext cx="9075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padrão de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96181" y="1848468"/>
            <a:ext cx="9379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Piso salarial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profissional nacional para os profissionais da educação escolar pública, nos termos de lei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(Incluído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pela Emenda Constitucional nº 53, de 2006</a:t>
            </a:r>
            <a:r>
              <a:rPr lang="pt-BR" sz="20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r>
              <a:rPr lang="pt-BR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92825" y="1966456"/>
            <a:ext cx="8996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     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direito à educação e à aprendizagem ao longo da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 smtClean="0"/>
              <a:t>	</a:t>
            </a:r>
            <a:r>
              <a:rPr lang="pt-B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(Incluído pela Emenda Constitucional nº 108, de 2020)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206 - PRINCÍPIOS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89702" y="432618"/>
            <a:ext cx="9311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 CITADOS 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22552" y="1368596"/>
          <a:ext cx="9478298" cy="389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149">
                  <a:extLst>
                    <a:ext uri="{9D8B030D-6E8A-4147-A177-3AD203B41FA5}">
                      <a16:colId xmlns:a16="http://schemas.microsoft.com/office/drawing/2014/main" val="3677188450"/>
                    </a:ext>
                  </a:extLst>
                </a:gridCol>
                <a:gridCol w="4739149">
                  <a:extLst>
                    <a:ext uri="{9D8B030D-6E8A-4147-A177-3AD203B41FA5}">
                      <a16:colId xmlns:a16="http://schemas.microsoft.com/office/drawing/2014/main" val="21978281"/>
                    </a:ext>
                  </a:extLst>
                </a:gridCol>
              </a:tblGrid>
              <a:tr h="5377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QUESTÕES</a:t>
                      </a:r>
                      <a:r>
                        <a:rPr lang="pt-BR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PROVA 2019 e 2020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19229"/>
                  </a:ext>
                </a:extLst>
              </a:tr>
              <a:tr h="3314626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endParaRPr lang="pt-BR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Jean Piaget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Cipriano Carlos </a:t>
                      </a: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Luckesi</a:t>
                      </a:r>
                      <a:endParaRPr lang="pt-BR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Celso </a:t>
                      </a: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Vascocellos</a:t>
                      </a:r>
                      <a:endParaRPr lang="pt-BR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 Carlos </a:t>
                      </a: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Libâneo</a:t>
                      </a:r>
                      <a:endParaRPr lang="pt-BR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Antoni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Zabala</a:t>
                      </a:r>
                      <a:endParaRPr lang="pt-BR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 Vygotsky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Dermeval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Saviani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Selma Garrido</a:t>
                      </a:r>
                      <a:r>
                        <a:rPr lang="pt-BR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Pimenta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pt-BR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Jussara Hoffman</a:t>
                      </a:r>
                      <a:endParaRPr lang="pt-BR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Telma </a:t>
                      </a:r>
                      <a:r>
                        <a:rPr lang="pt-BR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Wesz</a:t>
                      </a:r>
                      <a:endParaRPr lang="pt-BR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Celso Antunes</a:t>
                      </a:r>
                      <a:endParaRPr lang="pt-BR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5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4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61884" y="2330242"/>
            <a:ext cx="10018624" cy="331347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CONSTITUIÇÃO DA REPÚBLICA FEDERATIVA DO BRASIL DE 1988"/>
              </a:rPr>
              <a:t>Constituição 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CONSTITUIÇÃO DA REPÚBLICA FEDERATIVA DO BRASIL DE 1988"/>
              </a:rPr>
              <a:t>Federal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1988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a 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Carta Magna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país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 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Criança e do </a:t>
            </a: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Lei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nº 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8069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/90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ei nº 9.394, de 20 de dezembro de 1996."/>
              </a:rPr>
              <a:t>Lei de Diretrizes e Bases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da Educação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Nº 9.394/96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</a:t>
            </a: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LEI Nº 13.005/14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05547" y="865239"/>
            <a:ext cx="590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LEIS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6310" y="779145"/>
            <a:ext cx="108548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EDUCAÇÃO NAS CONSTITUIÇÕES ANTERIORES  </a:t>
            </a: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1824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instituiu a gratuidade da instrução primária a todos como um direito civil e político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1891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ênfase no caráter laico e descentralizado do ensino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1934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previsão de um plano nacional de educação, criação dos sistemas educativos nos estados, </a:t>
            </a:r>
          </a:p>
          <a:p>
            <a:pPr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à infância e à juventude de acesso ao ensino em todos seus graus; prioridade ao ensino pré-vocacional e profissional e manutenção da obrigatoriedade e a gratuidade do ensino primário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consagrou a educação como direito de todos e instituiu um órgão específico para cuidar da educação - o Conselho Nacional da Educação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1967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do ensino privado, inclusive mediante previsão de meios de substituição do ensino oficial gratuito por bolsas de estudo;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07923" y="491614"/>
            <a:ext cx="1064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DE 1988</a:t>
            </a:r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97858" y="1404853"/>
            <a:ext cx="93701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ensino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Deveres do Estado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públicos destinados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à área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Princípios 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ensino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 que 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Estado deve exercer em vista de assegurar a efetivação do seu compromisso com a educação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19433"/>
            <a:ext cx="1165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DE 1988</a:t>
            </a:r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4400" y="1630993"/>
            <a:ext cx="97339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CONSTITUIÇÃO CIDADÃ</a:t>
            </a:r>
          </a:p>
          <a:p>
            <a:pPr algn="ctr"/>
            <a:r>
              <a:rPr lang="pt-B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(escrita durante o processo de redemocratização do Brasil)</a:t>
            </a:r>
          </a:p>
          <a:p>
            <a:pPr algn="ctr"/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aprovada pela Assembleia Nacional Constituinte em 22 de setembro de 1988 e promulgada em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 outubro de 1988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26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07923" y="491614"/>
            <a:ext cx="1064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DE 1988</a:t>
            </a:r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3394" y="1788311"/>
            <a:ext cx="98519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CAPÍTULO III 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EDUCAÇÃO, DA CULTURA E DO DESPORTO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Seção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 EDUCAÇÃO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Art. 205 a 214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1381" y="1769804"/>
            <a:ext cx="947829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educação,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todos e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do Estado e da família, será promovida e incentivada com a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 sociedade, visando o pleno desenvolvimento da pessoa, seu preparo para o exercício da cidadania e sua qualificação para o trabalho.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39432" y="835742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205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3212</TotalTime>
  <Words>998</Words>
  <Application>Microsoft Office PowerPoint</Application>
  <PresentationFormat>Widescreen</PresentationFormat>
  <Paragraphs>261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Impact</vt:lpstr>
      <vt:lpstr>Script MT Bold</vt:lpstr>
      <vt:lpstr>Wingdings</vt:lpstr>
      <vt:lpstr>Evento Principal</vt:lpstr>
      <vt:lpstr>PRINCIPAIS LEIS DA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BÁSICA</dc:title>
  <dc:creator>mjben</dc:creator>
  <cp:lastModifiedBy>mjben</cp:lastModifiedBy>
  <cp:revision>91</cp:revision>
  <dcterms:created xsi:type="dcterms:W3CDTF">2021-01-12T16:54:12Z</dcterms:created>
  <dcterms:modified xsi:type="dcterms:W3CDTF">2021-02-17T13:13:42Z</dcterms:modified>
</cp:coreProperties>
</file>